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Roboto Thin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Amatic SC"/>
      <p:regular r:id="rId51"/>
      <p:bold r:id="rId52"/>
    </p:embeddedFont>
    <p:embeddedFont>
      <p:font typeface="Inconsolata"/>
      <p:regular r:id="rId53"/>
      <p:bold r:id="rId54"/>
    </p:embeddedFont>
    <p:embeddedFont>
      <p:font typeface="Robo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D38C75D-D0C3-425B-9E04-10BDAE69DC21}">
  <a:tblStyle styleId="{BD38C75D-D0C3-425B-9E04-10BDAE69DC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.fntdata"/><Relationship Id="rId42" Type="http://schemas.openxmlformats.org/officeDocument/2006/relationships/font" Target="fonts/RobotoThin-boldItalic.fntdata"/><Relationship Id="rId41" Type="http://schemas.openxmlformats.org/officeDocument/2006/relationships/font" Target="fonts/RobotoThin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obotoThin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maticSC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Inconsolata-regular.fntdata"/><Relationship Id="rId52" Type="http://schemas.openxmlformats.org/officeDocument/2006/relationships/font" Target="fonts/AmaticSC-bold.fntdata"/><Relationship Id="rId11" Type="http://schemas.openxmlformats.org/officeDocument/2006/relationships/slide" Target="slides/slide4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3.xml"/><Relationship Id="rId54" Type="http://schemas.openxmlformats.org/officeDocument/2006/relationships/font" Target="fonts/Inconsolata-bold.fntdata"/><Relationship Id="rId13" Type="http://schemas.openxmlformats.org/officeDocument/2006/relationships/slide" Target="slides/slide6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5.xml"/><Relationship Id="rId56" Type="http://schemas.openxmlformats.org/officeDocument/2006/relationships/font" Target="fonts/RobotoLight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0ecf988_2_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3fd0ecf98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0ecf988_2_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fd0ecf988_2_8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3fd0ecf988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3fd0ecf988_2_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fd0ecf988_2_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3fd0ecf988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3fd0ecf988_2_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f35eccf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f35eccf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fd0ecf988_2_9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3fd0ecf988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fd0ecf988_2_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fd0ecf988_2_10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3fd0ecf988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3fd0ecf988_2_10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fd0ecf988_2_11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g3fd0ecf98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fd0ecf988_2_11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fd0ecf988_2_1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3fd0ecf988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g3fd0ecf988_2_11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fd0ecf988_2_12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g3fd0ecf988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g3fd0ecf988_2_1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fd0ecf988_2_13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3fd0ecf988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3fd0ecf988_2_1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fd0ecf988_2_1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g3fd0ecf988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g3fd0ecf988_2_1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0ecf988_2_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3fd0ecf98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shutterstock_1037716798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fd0ecf988_2_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c7542969f_0_2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c7542969f_0_2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542969f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4c7542969f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542969f_0_2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c7542969f_0_2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c7542969f_0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c7542969f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fd0ecf988_2_24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g3fd0ecf988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g3fd0ecf988_2_24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f35eccf5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f35eccf5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fd0ecf988_2_24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g3fd0ecf988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g3fd0ecf988_2_24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10f16c6d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10f16c6d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fd0ecf988_2_25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g3fd0ecf988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3fd0ecf988_2_25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f35eccf5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f35eccf5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fd0ecf988_2_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3fd0ecf98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shutterstock_97065224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3fd0ecf988_2_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fd0ecf988_2_28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g3fd0ecf988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g3fd0ecf988_2_28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fd0ecf988_2_4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g3fd0ecf98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g3fd0ecf988_2_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fd0ecf988_2_4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g3fd0ecf98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fd0ecf988_2_4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7542969f_0_193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4c7542969f_0_1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4c7542969f_0_19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fd0ecf988_2_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g3fd0ecf988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fd0ecf988_2_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fd0ecf988_2_7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3fd0ecf988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fd0ecf988_2_7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fd0ecf988_2_7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g3fd0ecf988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3fd0ecf988_2_7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5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3.png"/><Relationship Id="rId4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04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1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125.png"/><Relationship Id="rId6" Type="http://schemas.openxmlformats.org/officeDocument/2006/relationships/image" Target="../media/image76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73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69.png"/><Relationship Id="rId7" Type="http://schemas.openxmlformats.org/officeDocument/2006/relationships/image" Target="../media/image75.png"/><Relationship Id="rId8" Type="http://schemas.openxmlformats.org/officeDocument/2006/relationships/image" Target="../media/image7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2.png"/><Relationship Id="rId6" Type="http://schemas.openxmlformats.org/officeDocument/2006/relationships/image" Target="../media/image8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79.png"/><Relationship Id="rId4" Type="http://schemas.openxmlformats.org/officeDocument/2006/relationships/image" Target="../media/image83.png"/><Relationship Id="rId9" Type="http://schemas.openxmlformats.org/officeDocument/2006/relationships/image" Target="../media/image90.png"/><Relationship Id="rId5" Type="http://schemas.openxmlformats.org/officeDocument/2006/relationships/image" Target="../media/image109.png"/><Relationship Id="rId6" Type="http://schemas.openxmlformats.org/officeDocument/2006/relationships/image" Target="../media/image84.png"/><Relationship Id="rId7" Type="http://schemas.openxmlformats.org/officeDocument/2006/relationships/image" Target="../media/image86.png"/><Relationship Id="rId8" Type="http://schemas.openxmlformats.org/officeDocument/2006/relationships/image" Target="../media/image8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95.png"/><Relationship Id="rId7" Type="http://schemas.openxmlformats.org/officeDocument/2006/relationships/image" Target="../media/image93.png"/><Relationship Id="rId8" Type="http://schemas.openxmlformats.org/officeDocument/2006/relationships/image" Target="../media/image9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0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08.png"/><Relationship Id="rId5" Type="http://schemas.openxmlformats.org/officeDocument/2006/relationships/image" Target="../media/image1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108.png"/><Relationship Id="rId5" Type="http://schemas.openxmlformats.org/officeDocument/2006/relationships/image" Target="../media/image1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7.png"/><Relationship Id="rId4" Type="http://schemas.openxmlformats.org/officeDocument/2006/relationships/image" Target="../media/image114.png"/><Relationship Id="rId5" Type="http://schemas.openxmlformats.org/officeDocument/2006/relationships/image" Target="../media/image1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3.3</a:t>
            </a:r>
            <a:endParaRPr/>
          </a:p>
        </p:txBody>
      </p:sp>
      <p:sp>
        <p:nvSpPr>
          <p:cNvPr id="1040" name="Google Shape;1040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1" name="Google Shape;1041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27" name="Google Shape;1127;p7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33" name="Google Shape;113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227" y="1461476"/>
            <a:ext cx="6577546" cy="18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 with Functions!</a:t>
            </a:r>
            <a:endParaRPr/>
          </a:p>
        </p:txBody>
      </p:sp>
      <p:sp>
        <p:nvSpPr>
          <p:cNvPr id="1135" name="Google Shape;1135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Squeaky clean code. Minimal repetition.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142" name="Google Shape;1142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43" name="Google Shape;1143;p79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0" name="Google Shape;1150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20 minutes</a:t>
            </a:r>
            <a:endParaRPr/>
          </a:p>
        </p:txBody>
      </p:sp>
      <p:sp>
        <p:nvSpPr>
          <p:cNvPr id="1151" name="Google Shape;1151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52" name="Google Shape;1152;p80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0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Working in pairs and using the starter file sent to you via Slack, fill in the missing functions and function calls.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0"/>
          <p:cNvSpPr txBox="1"/>
          <p:nvPr>
            <p:ph idx="2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80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Objects</a:t>
            </a:r>
            <a:endParaRPr/>
          </a:p>
        </p:txBody>
      </p:sp>
      <p:sp>
        <p:nvSpPr>
          <p:cNvPr id="1167" name="Google Shape;1167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74" name="Google Shape;1174;p8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81" name="Google Shape;1181;p8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Joan of Arc (Bad Arrays)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87" name="Google Shape;118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025" y="2017300"/>
            <a:ext cx="8115949" cy="14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Data ==/== Arrays</a:t>
            </a:r>
            <a:endParaRPr/>
          </a:p>
        </p:txBody>
      </p:sp>
      <p:sp>
        <p:nvSpPr>
          <p:cNvPr id="1189" name="Google Shape;118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two separate arrays is not fun.</a:t>
            </a:r>
            <a:endParaRPr/>
          </a:p>
        </p:txBody>
      </p:sp>
      <p:sp>
        <p:nvSpPr>
          <p:cNvPr id="1190" name="Google Shape;1190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97" name="Google Shape;1197;p8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 the Grey</a:t>
            </a:r>
            <a:r>
              <a:rPr lang="en"/>
              <a:t> Objects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7500" y="1183046"/>
            <a:ext cx="4457699" cy="34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Object</a:t>
            </a:r>
            <a:endParaRPr/>
          </a:p>
        </p:txBody>
      </p:sp>
      <p:sp>
        <p:nvSpPr>
          <p:cNvPr id="1205" name="Google Shape;1205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Gandalf’s </a:t>
            </a:r>
            <a:r>
              <a:rPr b="1" lang="en"/>
              <a:t>properties</a:t>
            </a:r>
            <a:r>
              <a:rPr lang="en"/>
              <a:t> and </a:t>
            </a:r>
            <a:r>
              <a:rPr b="1" lang="en"/>
              <a:t>values</a:t>
            </a:r>
            <a:r>
              <a:rPr lang="en"/>
              <a:t> are associated in object form, making it easy to recall specific data.</a:t>
            </a:r>
            <a:endParaRPr/>
          </a:p>
        </p:txBody>
      </p:sp>
      <p:sp>
        <p:nvSpPr>
          <p:cNvPr id="1206" name="Google Shape;120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Soon Be You</a:t>
            </a:r>
            <a:endParaRPr/>
          </a:p>
        </p:txBody>
      </p:sp>
      <p:sp>
        <p:nvSpPr>
          <p:cNvPr id="1048" name="Google Shape;1048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9" name="Google Shape;104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0" name="Google Shape;105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7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12" name="Google Shape;1212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Gandalf. According to code, Gandalf is an </a:t>
            </a:r>
            <a:r>
              <a:rPr b="1" lang="en"/>
              <a:t>object</a:t>
            </a:r>
            <a:r>
              <a:rPr lang="en"/>
              <a:t>.</a:t>
            </a:r>
            <a:endParaRPr/>
          </a:p>
        </p:txBody>
      </p:sp>
      <p:sp>
        <p:nvSpPr>
          <p:cNvPr id="1213" name="Google Shape;121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14" name="Google Shape;1214;p87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5" name="Google Shape;1215;p87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6" name="Google Shape;1216;p87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7" name="Google Shape;1217;p87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8" name="Google Shape;1218;p87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19" name="Google Shape;12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25" name="Google Shape;1225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Gandalf’s </a:t>
            </a:r>
            <a:r>
              <a:rPr b="1" lang="en">
                <a:highlight>
                  <a:srgbClr val="FFFF00"/>
                </a:highlight>
              </a:rPr>
              <a:t>properties</a:t>
            </a:r>
            <a:r>
              <a:rPr lang="en"/>
              <a:t> (like descriptors).</a:t>
            </a:r>
            <a:endParaRPr/>
          </a:p>
        </p:txBody>
      </p:sp>
      <p:sp>
        <p:nvSpPr>
          <p:cNvPr id="1226" name="Google Shape;122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27" name="Google Shape;1227;p88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8" name="Google Shape;1228;p88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9" name="Google Shape;1229;p88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0" name="Google Shape;1230;p88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1" name="Google Shape;1231;p88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32" name="Google Shape;12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88"/>
          <p:cNvSpPr/>
          <p:nvPr/>
        </p:nvSpPr>
        <p:spPr>
          <a:xfrm rot="5400000">
            <a:off x="4732000" y="1246775"/>
            <a:ext cx="5715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39" name="Google Shape;123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b="1" lang="en">
                <a:highlight>
                  <a:srgbClr val="FFFF00"/>
                </a:highlight>
              </a:rPr>
              <a:t>values</a:t>
            </a:r>
            <a:r>
              <a:rPr lang="en"/>
              <a:t> of Gandalf’s properties.</a:t>
            </a:r>
            <a:endParaRPr/>
          </a:p>
        </p:txBody>
      </p:sp>
      <p:sp>
        <p:nvSpPr>
          <p:cNvPr id="1240" name="Google Shape;124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41" name="Google Shape;1241;p89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2" name="Google Shape;1242;p89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3" name="Google Shape;1243;p89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4" name="Google Shape;1244;p89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5" name="Google Shape;1245;p89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46" name="Google Shape;12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9"/>
          <p:cNvSpPr/>
          <p:nvPr/>
        </p:nvSpPr>
        <p:spPr>
          <a:xfrm>
            <a:off x="5228600" y="813975"/>
            <a:ext cx="24867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89"/>
          <p:cNvSpPr/>
          <p:nvPr/>
        </p:nvSpPr>
        <p:spPr>
          <a:xfrm rot="5400000">
            <a:off x="7246975" y="1132075"/>
            <a:ext cx="8679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54" name="Google Shape;125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Thus: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gandalf[“race”] =  “Maia</a:t>
            </a:r>
            <a:endParaRPr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5" name="Google Shape;125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56" name="Google Shape;1256;p90"/>
          <p:cNvGraphicFramePr/>
          <p:nvPr/>
        </p:nvGraphicFramePr>
        <p:xfrm>
          <a:off x="495300" y="1188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7" name="Google Shape;1257;p90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8" name="Google Shape;1258;p90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9" name="Google Shape;1259;p90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0" name="Google Shape;1260;p90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{BD38C75D-D0C3-425B-9E04-10BDAE69DC21}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61" name="Google Shape;12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68" name="Google Shape;1268;p9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Grey Objects (Repeat)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274" name="Google Shape;1274;p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75" name="Google Shape;1275;p92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Activity 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Objects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Objects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2" name="Google Shape;1282;p9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  <p:sp>
        <p:nvSpPr>
          <p:cNvPr id="1283" name="Google Shape;1283;p9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84" name="Google Shape;1284;p9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93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the next few moments studying the code just slacked to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9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93"/>
          <p:cNvSpPr txBox="1"/>
          <p:nvPr>
            <p:ph idx="2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Then, write code below each comment to log the relevant information about the provided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object.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93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If you finish early, create a brand new object of your own. Slack out a snippet of the code to the class when you are done. Be Creative!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0" name="Google Shape;1290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846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9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03" name="Google Shape;1303;p9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Car!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310" name="Google Shape;1310;p96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lenge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Run That Car!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Right Now You Feel Like</a:t>
            </a:r>
            <a:endParaRPr/>
          </a:p>
        </p:txBody>
      </p:sp>
      <p:sp>
        <p:nvSpPr>
          <p:cNvPr id="1057" name="Google Shape;1057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Jellybeans</a:t>
            </a:r>
            <a:endParaRPr/>
          </a:p>
        </p:txBody>
      </p:sp>
      <p:sp>
        <p:nvSpPr>
          <p:cNvPr id="1058" name="Google Shape;105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9" name="Google Shape;10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75" y="881700"/>
            <a:ext cx="5626853" cy="39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 That Car!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9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the code from the previous activity as a starting point, create a complete application such that: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9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9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15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7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can enter keyboard input (letters).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7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of the car's methods are assigned to a key.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/>
          <p:nvPr>
            <p:ph idx="3" type="subTitle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the user presses a key, it calls the appropriate function.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7"/>
          <p:cNvSpPr txBox="1"/>
          <p:nvPr>
            <p:ph idx="4" type="subTitle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letters also trigger a global function called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rewriteStats()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logs the car's make, model, color, mileage, and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isWorking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 to the console.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7" name="Google Shape;1337;p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to Come!</a:t>
            </a:r>
            <a:endParaRPr/>
          </a:p>
        </p:txBody>
      </p:sp>
      <p:sp>
        <p:nvSpPr>
          <p:cNvPr id="1066" name="Google Shape;1066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THERE!</a:t>
            </a:r>
            <a:endParaRPr/>
          </a:p>
        </p:txBody>
      </p:sp>
      <p:sp>
        <p:nvSpPr>
          <p:cNvPr id="1067" name="Google Shape;106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43250" y="2514575"/>
            <a:ext cx="2091900" cy="5337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5" y="1413825"/>
            <a:ext cx="3164925" cy="3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53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77" name="Google Shape;107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4" name="Google Shape;1084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1085" name="Google Shape;1085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3"/>
          <p:cNvSpPr txBox="1"/>
          <p:nvPr>
            <p:ph idx="1" type="subTitle"/>
          </p:nvPr>
        </p:nvSpPr>
        <p:spPr>
          <a:xfrm>
            <a:off x="12225" y="1321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Functions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3"/>
          <p:cNvSpPr txBox="1"/>
          <p:nvPr>
            <p:ph idx="2" type="subTitle"/>
          </p:nvPr>
        </p:nvSpPr>
        <p:spPr>
          <a:xfrm>
            <a:off x="-12225" y="2157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Objects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3"/>
          <p:cNvSpPr txBox="1"/>
          <p:nvPr>
            <p:ph idx="3" type="subTitle"/>
          </p:nvPr>
        </p:nvSpPr>
        <p:spPr>
          <a:xfrm>
            <a:off x="0" y="3000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Building Simple JavaScript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26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150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006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Functions</a:t>
            </a:r>
            <a:endParaRPr/>
          </a:p>
        </p:txBody>
      </p:sp>
      <p:sp>
        <p:nvSpPr>
          <p:cNvPr id="1101" name="Google Shape;110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08" name="Google Shape;1108;p7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Logging: No Functions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14" name="Google Shape;111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149" y="857250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Mondo Repetitive</a:t>
            </a:r>
            <a:endParaRPr/>
          </a:p>
        </p:txBody>
      </p:sp>
      <p:sp>
        <p:nvSpPr>
          <p:cNvPr id="1116" name="Google Shape;111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118" name="Google Shape;11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2650768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6"/>
          <p:cNvSpPr txBox="1"/>
          <p:nvPr/>
        </p:nvSpPr>
        <p:spPr>
          <a:xfrm>
            <a:off x="2065375" y="2335200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/>
          </a:p>
        </p:txBody>
      </p: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550" y="2319288"/>
            <a:ext cx="1085049" cy="10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